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2"/>
    <p:sldId id="267" r:id="rId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F2FF"/>
    <a:srgbClr val="C7C7C7"/>
    <a:srgbClr val="D3D3D3"/>
    <a:srgbClr val="FFCCFF"/>
    <a:srgbClr val="F5F6B8"/>
    <a:srgbClr val="FFE6E6"/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95" autoAdjust="0"/>
    <p:restoredTop sz="94660"/>
  </p:normalViewPr>
  <p:slideViewPr>
    <p:cSldViewPr>
      <p:cViewPr varScale="1">
        <p:scale>
          <a:sx n="107" d="100"/>
          <a:sy n="107" d="100"/>
        </p:scale>
        <p:origin x="182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5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0406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 bwMode="auto">
          <a:xfrm>
            <a:off x="3" y="2"/>
            <a:ext cx="2919413" cy="49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 bwMode="auto">
          <a:xfrm>
            <a:off x="3814763" y="2"/>
            <a:ext cx="2919412" cy="493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68C538E-71FF-41F3-966B-1E848B06F840}" type="datetime1">
              <a:rPr lang="ja-JP" altLang="en-US" smtClean="0"/>
              <a:t>2026/3/2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5538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686380"/>
            <a:ext cx="5389563" cy="444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 bwMode="auto">
          <a:xfrm>
            <a:off x="3" y="9371172"/>
            <a:ext cx="2919413" cy="49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71172"/>
            <a:ext cx="2919412" cy="493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CC75170-F40D-4E59-A415-187132657D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01906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302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BB24F-B6C5-4D09-933A-AD5547889F0F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DBB3-F9FD-47DB-823A-0BCB470C107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3CCF1-B6F5-42F7-8DEE-C80D135810C3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CDF27-5709-4962-8F91-0074DC1D45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FBB41-57F5-4BDE-94B1-CD8CEA7FF425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B7741-6ADC-43E5-8B34-F9504AC3AE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17840-FA50-417D-8267-789BFE50691D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9923A-A678-4AD2-A7FE-2F673174DA4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BADD8-1F7E-4D0C-A813-7FDE4D0C8B22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3C72-3FE3-47F4-A5DD-1EE0B42153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2DA6E-C17D-4C91-B513-481053D3C7EA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F6E57-D5EB-41D7-BEEA-16FED0B09C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DFB88-FFF4-4755-8E75-C2AB52101A2E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380AE-558C-4979-ABD5-FACA8EED4BF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FD77C-71D1-4437-9842-5D480AC6AADE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B767D-CAD3-4656-9BC8-728106886C6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8672-5B05-4773-BA60-FB9FC45ADDDA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ABED7-7084-4F27-A716-6653CA0FAE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07DEC-CE25-449D-892A-618DE766DE81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15B45-7EDC-40B5-95DF-CFDEC55FFD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EA1C-3AE7-4247-A31C-1EFD78A3B219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B9292-1EB3-47C4-A1D5-5718B13FDB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7C7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33D3DE7-88DA-4FE5-98F1-86F9D62FE695}" type="datetimeFigureOut">
              <a:rPr lang="ja-JP" altLang="en-US"/>
              <a:pPr>
                <a:defRPr/>
              </a:pPr>
              <a:t>2026/3/2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265805B-59A5-4FA4-9FB5-C9627C22D3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msl.iir.isct.ac.jp/wp-content/themes/sciencetokyo/assets/files/CRP_2024/CRP_report_2024/CRP_report_slide_2024.pdf" TargetMode="Externa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35244" y="332656"/>
            <a:ext cx="8631237" cy="1274763"/>
          </a:xfrm>
          <a:prstGeom prst="roundRect">
            <a:avLst>
              <a:gd name="adj" fmla="val 12481"/>
            </a:avLst>
          </a:prstGeom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CrisscrossEtching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51520" y="370580"/>
            <a:ext cx="8496944" cy="1219191"/>
          </a:xfrm>
          <a:noFill/>
          <a:ln w="57150"/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anchor="t">
            <a:noAutofit/>
          </a:bodyPr>
          <a:lstStyle/>
          <a:p>
            <a:pPr algn="l" eaLnBrk="1" hangingPunct="1">
              <a:defRPr/>
            </a:pPr>
            <a:r>
              <a:rPr lang="ja-JP" altLang="en-US" sz="1200" dirty="0"/>
              <a:t>　一般研究</a:t>
            </a:r>
            <a:r>
              <a:rPr lang="en-US" altLang="ja-JP" sz="1200" dirty="0"/>
              <a:t>ABC</a:t>
            </a:r>
            <a:r>
              <a:rPr lang="ja-JP" altLang="en-US" sz="1200" dirty="0"/>
              <a:t>・国際研究</a:t>
            </a:r>
            <a:r>
              <a:rPr lang="en-US" altLang="ja-JP" sz="1200" dirty="0"/>
              <a:t>AB</a:t>
            </a:r>
            <a:r>
              <a:rPr lang="ja-JP" altLang="en-US" sz="1200" dirty="0"/>
              <a:t>・特定研究（</a:t>
            </a:r>
            <a:r>
              <a:rPr lang="en-US" altLang="ja-JP" sz="1200" dirty="0"/>
              <a:t>2026</a:t>
            </a:r>
            <a:r>
              <a:rPr lang="ja-JP" altLang="en-US" sz="1200" dirty="0"/>
              <a:t>年度）</a:t>
            </a:r>
            <a:br>
              <a:rPr lang="en-US" altLang="ja-JP" sz="1400" dirty="0"/>
            </a:br>
            <a:r>
              <a:rPr lang="ja-JP" altLang="en-US" sz="1400" dirty="0"/>
              <a:t>　</a:t>
            </a:r>
            <a:r>
              <a:rPr lang="ja-JP" altLang="en-US" sz="2400" b="1" dirty="0"/>
              <a:t>「</a:t>
            </a:r>
            <a:r>
              <a:rPr lang="ja-JP" altLang="en-US" sz="2000" b="1" dirty="0"/>
              <a:t>研究課題</a:t>
            </a:r>
            <a:r>
              <a:rPr lang="ja-JP" altLang="en-US" sz="2400" b="1" dirty="0"/>
              <a:t>」</a:t>
            </a:r>
            <a:br>
              <a:rPr lang="en-US" altLang="ja-JP" sz="1800" dirty="0"/>
            </a:br>
            <a:r>
              <a:rPr lang="ja-JP" altLang="en-US" sz="1400" dirty="0"/>
              <a:t>　</a:t>
            </a:r>
            <a:r>
              <a:rPr lang="ja-JP" altLang="en-US" sz="1800" b="1" dirty="0"/>
              <a:t>研究代表者 ： 氏名（所属）　</a:t>
            </a:r>
            <a:br>
              <a:rPr lang="en-US" altLang="ja-JP" sz="1800" b="1" dirty="0"/>
            </a:br>
            <a:r>
              <a:rPr lang="ja-JP" altLang="en-US" sz="1400" b="1" dirty="0"/>
              <a:t>　共同研究対応教員 ： 氏名</a:t>
            </a:r>
            <a:endParaRPr lang="ja-JP" altLang="en-US" sz="1400" dirty="0"/>
          </a:p>
        </p:txBody>
      </p:sp>
      <p:sp>
        <p:nvSpPr>
          <p:cNvPr id="167" name="角丸四角形 166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52810" y="3318077"/>
            <a:ext cx="8631237" cy="2906713"/>
          </a:xfrm>
          <a:prstGeom prst="roundRect">
            <a:avLst>
              <a:gd name="adj" fmla="val 5227"/>
            </a:avLst>
          </a:prstGeom>
          <a:solidFill>
            <a:srgbClr val="FFFF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6" name="角丸四角形 165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52809" y="1953845"/>
            <a:ext cx="8631238" cy="993775"/>
          </a:xfrm>
          <a:prstGeom prst="roundRect">
            <a:avLst>
              <a:gd name="adj" fmla="val 17671"/>
            </a:avLst>
          </a:prstGeom>
          <a:solidFill>
            <a:srgbClr val="DDF2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344" name="テキスト ボックス 3"/>
          <p:cNvSpPr txBox="1">
            <a:spLocks noChangeArrowheads="1"/>
          </p:cNvSpPr>
          <p:nvPr/>
        </p:nvSpPr>
        <p:spPr bwMode="auto">
          <a:xfrm>
            <a:off x="4788025" y="33338"/>
            <a:ext cx="40321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ja-JP" altLang="en-US" sz="1200" b="1" dirty="0">
                <a:solidFill>
                  <a:schemeClr val="bg1"/>
                </a:solidFill>
                <a:latin typeface="Calibri" pitchFamily="34" charset="0"/>
              </a:rPr>
              <a:t>フロンティア材料研究所　共同利用研究　</a:t>
            </a:r>
            <a:r>
              <a:rPr lang="en-US" altLang="ja-JP" sz="12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No. xx</a:t>
            </a:r>
            <a:r>
              <a:rPr lang="ja-JP" altLang="en-US" sz="900" b="1" dirty="0">
                <a:solidFill>
                  <a:schemeClr val="bg1"/>
                </a:solidFill>
                <a:latin typeface="Calibri" pitchFamily="34" charset="0"/>
              </a:rPr>
              <a:t>（採択番号）</a:t>
            </a:r>
          </a:p>
        </p:txBody>
      </p:sp>
      <p:sp>
        <p:nvSpPr>
          <p:cNvPr id="14345" name="正方形/長方形 55"/>
          <p:cNvSpPr>
            <a:spLocks noChangeArrowheads="1"/>
          </p:cNvSpPr>
          <p:nvPr/>
        </p:nvSpPr>
        <p:spPr bwMode="auto">
          <a:xfrm>
            <a:off x="138113" y="1615383"/>
            <a:ext cx="1747594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ja-JP" altLang="en-US" sz="1600" b="1" dirty="0">
                <a:solidFill>
                  <a:schemeClr val="bg1"/>
                </a:solidFill>
                <a:latin typeface="Calibri" pitchFamily="34" charset="0"/>
              </a:rPr>
              <a:t>－　研究目的 　</a:t>
            </a:r>
            <a:r>
              <a:rPr lang="ja-JP" altLang="ja-JP" sz="1600" b="1" dirty="0">
                <a:solidFill>
                  <a:schemeClr val="bg1"/>
                </a:solidFill>
                <a:latin typeface="Calibri" pitchFamily="34" charset="0"/>
              </a:rPr>
              <a:t>－</a:t>
            </a:r>
            <a:endParaRPr lang="en-US" altLang="ja-JP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46" name="正方形/長方形 16"/>
          <p:cNvSpPr>
            <a:spLocks noChangeArrowheads="1"/>
          </p:cNvSpPr>
          <p:nvPr/>
        </p:nvSpPr>
        <p:spPr bwMode="auto">
          <a:xfrm>
            <a:off x="251634" y="6302879"/>
            <a:ext cx="87428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000" dirty="0">
                <a:solidFill>
                  <a:schemeClr val="bg1"/>
                </a:solidFill>
                <a:latin typeface="Calibri" pitchFamily="34" charset="0"/>
              </a:rPr>
              <a:t>発表論文・関連論文 ： ・・・・・・・・・・・・・・・・・・・・・・・・・・</a:t>
            </a:r>
            <a:endParaRPr lang="en-US" altLang="ja-JP" sz="1000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ja-JP" altLang="en-US" sz="1000" dirty="0">
                <a:solidFill>
                  <a:schemeClr val="bg1"/>
                </a:solidFill>
                <a:latin typeface="Calibri" pitchFamily="34" charset="0"/>
              </a:rPr>
              <a:t>　　　　　　　　　　　　　　 ・・・・ ・・・・・・・・・・・・・・・・・・・・・</a:t>
            </a:r>
            <a:endParaRPr lang="en-US" altLang="ja-JP" sz="10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47" name="Text Box 17"/>
          <p:cNvSpPr txBox="1">
            <a:spLocks noChangeArrowheads="1"/>
          </p:cNvSpPr>
          <p:nvPr/>
        </p:nvSpPr>
        <p:spPr bwMode="auto">
          <a:xfrm>
            <a:off x="323850" y="1966578"/>
            <a:ext cx="849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 dirty="0">
                <a:latin typeface="ＭＳ Ｐゴシック" charset="-128"/>
              </a:rPr>
              <a:t>MS P</a:t>
            </a:r>
            <a:r>
              <a:rPr lang="ja-JP" altLang="en-US" sz="1400" dirty="0">
                <a:latin typeface="ＭＳ Ｐゴシック" charset="-128"/>
              </a:rPr>
              <a:t>ゴシック　フォント</a:t>
            </a:r>
            <a:r>
              <a:rPr lang="en-US" altLang="ja-JP" sz="1400" dirty="0">
                <a:latin typeface="ＭＳ Ｐゴシック" charset="-128"/>
              </a:rPr>
              <a:t>10-14</a:t>
            </a:r>
            <a:endParaRPr lang="ja-JP" altLang="en-US" sz="1400" dirty="0">
              <a:latin typeface="ＭＳ Ｐゴシック" charset="-128"/>
            </a:endParaRPr>
          </a:p>
        </p:txBody>
      </p:sp>
      <p:sp>
        <p:nvSpPr>
          <p:cNvPr id="14348" name="正方形/長方形 55"/>
          <p:cNvSpPr>
            <a:spLocks noChangeArrowheads="1"/>
          </p:cNvSpPr>
          <p:nvPr/>
        </p:nvSpPr>
        <p:spPr bwMode="auto">
          <a:xfrm>
            <a:off x="138113" y="2992640"/>
            <a:ext cx="2265364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ja-JP" altLang="en-US" sz="1600" b="1" dirty="0">
                <a:solidFill>
                  <a:schemeClr val="bg1"/>
                </a:solidFill>
                <a:latin typeface="Calibri" pitchFamily="34" charset="0"/>
              </a:rPr>
              <a:t>－　研究成果・効果 　</a:t>
            </a:r>
            <a:r>
              <a:rPr lang="ja-JP" altLang="ja-JP" sz="1600" b="1" dirty="0">
                <a:solidFill>
                  <a:schemeClr val="bg1"/>
                </a:solidFill>
                <a:latin typeface="Calibri" pitchFamily="34" charset="0"/>
              </a:rPr>
              <a:t>－</a:t>
            </a:r>
            <a:endParaRPr lang="en-US" altLang="ja-JP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49" name="Text Box 17"/>
          <p:cNvSpPr txBox="1">
            <a:spLocks noChangeArrowheads="1"/>
          </p:cNvSpPr>
          <p:nvPr/>
        </p:nvSpPr>
        <p:spPr bwMode="auto">
          <a:xfrm>
            <a:off x="358532" y="3429000"/>
            <a:ext cx="30543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 dirty="0">
                <a:latin typeface="ＭＳ Ｐゴシック" charset="-128"/>
              </a:rPr>
              <a:t>MS P</a:t>
            </a:r>
            <a:r>
              <a:rPr lang="ja-JP" altLang="en-US" sz="1400" dirty="0">
                <a:latin typeface="ＭＳ Ｐゴシック" charset="-128"/>
              </a:rPr>
              <a:t>ゴシック　フォント</a:t>
            </a:r>
            <a:r>
              <a:rPr lang="en-US" altLang="ja-JP" sz="1400" dirty="0">
                <a:latin typeface="ＭＳ Ｐゴシック" charset="-128"/>
              </a:rPr>
              <a:t>10-14</a:t>
            </a:r>
            <a:endParaRPr lang="ja-JP" altLang="en-US" sz="1400" dirty="0">
              <a:latin typeface="ＭＳ Ｐゴシック" charset="-128"/>
            </a:endParaRPr>
          </a:p>
        </p:txBody>
      </p: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24B9D36E-00A6-9FBF-7D35-6ADE4DC0BC55}"/>
              </a:ext>
            </a:extLst>
          </p:cNvPr>
          <p:cNvSpPr/>
          <p:nvPr/>
        </p:nvSpPr>
        <p:spPr>
          <a:xfrm>
            <a:off x="-1764704" y="5805264"/>
            <a:ext cx="1584176" cy="1008112"/>
          </a:xfrm>
          <a:prstGeom prst="wedgeRectCallout">
            <a:avLst>
              <a:gd name="adj1" fmla="val 59958"/>
              <a:gd name="adj2" fmla="val 19857"/>
            </a:avLst>
          </a:prstGeom>
          <a:solidFill>
            <a:srgbClr val="DDF2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dirty="0">
                <a:solidFill>
                  <a:srgbClr val="FF0000"/>
                </a:solidFill>
                <a:latin typeface="Calibri" pitchFamily="34" charset="0"/>
              </a:rPr>
              <a:t>こちらの欄には、掲載論文、発表論文等を自由にご記載ください。</a:t>
            </a:r>
            <a:r>
              <a:rPr kumimoji="1" lang="ja-JP" altLang="en-US" sz="1050" dirty="0">
                <a:solidFill>
                  <a:srgbClr val="FF0000"/>
                </a:solidFill>
              </a:rPr>
              <a:t>昨年度の報告書は、</a:t>
            </a:r>
            <a:r>
              <a:rPr kumimoji="1" lang="ja-JP" altLang="en-US" sz="1050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こちら</a:t>
            </a:r>
            <a:r>
              <a:rPr kumimoji="1" lang="ja-JP" altLang="en-US" sz="1050" dirty="0">
                <a:solidFill>
                  <a:srgbClr val="FF0000"/>
                </a:solidFill>
              </a:rPr>
              <a:t>を参照してください。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5907" y="332656"/>
            <a:ext cx="8631237" cy="1274763"/>
          </a:xfrm>
          <a:prstGeom prst="roundRect">
            <a:avLst>
              <a:gd name="adj" fmla="val 12481"/>
            </a:avLst>
          </a:prstGeom>
          <a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risscrossEtching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7" name="角丸四角形 166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5907" y="3319844"/>
            <a:ext cx="8631237" cy="2906713"/>
          </a:xfrm>
          <a:prstGeom prst="roundRect">
            <a:avLst>
              <a:gd name="adj" fmla="val 5227"/>
            </a:avLst>
          </a:prstGeom>
          <a:solidFill>
            <a:srgbClr val="FFFF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66" name="角丸四角形 165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265906" y="1966757"/>
            <a:ext cx="8631238" cy="993775"/>
          </a:xfrm>
          <a:prstGeom prst="roundRect">
            <a:avLst>
              <a:gd name="adj" fmla="val 17671"/>
            </a:avLst>
          </a:prstGeom>
          <a:solidFill>
            <a:srgbClr val="DDF2FF"/>
          </a:solidFill>
          <a:ln w="57150" algn="ctr">
            <a:solidFill>
              <a:srgbClr val="FFC000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4344" name="テキスト ボックス 3"/>
          <p:cNvSpPr txBox="1">
            <a:spLocks noChangeArrowheads="1"/>
          </p:cNvSpPr>
          <p:nvPr/>
        </p:nvSpPr>
        <p:spPr bwMode="auto">
          <a:xfrm>
            <a:off x="5220073" y="33338"/>
            <a:ext cx="36000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ja-JP" altLang="en-US" sz="1200" b="1" dirty="0">
                <a:solidFill>
                  <a:schemeClr val="bg1"/>
                </a:solidFill>
                <a:latin typeface="Calibri" pitchFamily="34" charset="0"/>
              </a:rPr>
              <a:t>　フロンティア材料研究所　共同利用研究　</a:t>
            </a:r>
            <a:r>
              <a:rPr lang="en-US" altLang="ja-JP" sz="1200" b="1" dirty="0">
                <a:solidFill>
                  <a:schemeClr val="bg1"/>
                </a:solidFill>
                <a:latin typeface="Calibri" pitchFamily="34" charset="0"/>
              </a:rPr>
              <a:t>No.</a:t>
            </a:r>
            <a:r>
              <a:rPr lang="ja-JP" altLang="en-US" sz="900" b="1" dirty="0">
                <a:solidFill>
                  <a:schemeClr val="bg1"/>
                </a:solidFill>
                <a:latin typeface="Calibri" pitchFamily="34" charset="0"/>
              </a:rPr>
              <a:t>○○</a:t>
            </a:r>
          </a:p>
        </p:txBody>
      </p:sp>
      <p:sp>
        <p:nvSpPr>
          <p:cNvPr id="14345" name="正方形/長方形 55"/>
          <p:cNvSpPr>
            <a:spLocks noChangeArrowheads="1"/>
          </p:cNvSpPr>
          <p:nvPr/>
        </p:nvSpPr>
        <p:spPr bwMode="auto">
          <a:xfrm>
            <a:off x="138113" y="1602504"/>
            <a:ext cx="1747594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ja-JP" altLang="en-US" sz="1600" b="1" dirty="0">
                <a:solidFill>
                  <a:schemeClr val="bg1"/>
                </a:solidFill>
                <a:latin typeface="Calibri" pitchFamily="34" charset="0"/>
              </a:rPr>
              <a:t>－　研究目的 　</a:t>
            </a:r>
            <a:r>
              <a:rPr lang="ja-JP" altLang="ja-JP" sz="1600" b="1" dirty="0">
                <a:solidFill>
                  <a:schemeClr val="bg1"/>
                </a:solidFill>
                <a:latin typeface="Calibri" pitchFamily="34" charset="0"/>
              </a:rPr>
              <a:t>－</a:t>
            </a:r>
            <a:endParaRPr lang="en-US" altLang="ja-JP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48" name="正方形/長方形 55"/>
          <p:cNvSpPr>
            <a:spLocks noChangeArrowheads="1"/>
          </p:cNvSpPr>
          <p:nvPr/>
        </p:nvSpPr>
        <p:spPr bwMode="auto">
          <a:xfrm>
            <a:off x="138113" y="2966882"/>
            <a:ext cx="2265364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ja-JP" altLang="en-US" sz="1600" b="1" dirty="0">
                <a:solidFill>
                  <a:schemeClr val="bg1"/>
                </a:solidFill>
                <a:latin typeface="Calibri" pitchFamily="34" charset="0"/>
              </a:rPr>
              <a:t>－　研究成果・効果 　</a:t>
            </a:r>
            <a:r>
              <a:rPr lang="ja-JP" altLang="ja-JP" sz="1600" b="1" dirty="0">
                <a:solidFill>
                  <a:schemeClr val="bg1"/>
                </a:solidFill>
                <a:latin typeface="Calibri" pitchFamily="34" charset="0"/>
              </a:rPr>
              <a:t>－</a:t>
            </a:r>
            <a:endParaRPr lang="en-US" altLang="ja-JP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タイトル 1"/>
          <p:cNvSpPr txBox="1">
            <a:spLocks/>
          </p:cNvSpPr>
          <p:nvPr/>
        </p:nvSpPr>
        <p:spPr bwMode="auto">
          <a:xfrm>
            <a:off x="251520" y="332656"/>
            <a:ext cx="8631228" cy="121919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algn="l" eaLnBrk="1" hangingPunct="1">
              <a:defRPr/>
            </a:pPr>
            <a:r>
              <a:rPr lang="ja-JP" altLang="en-US" sz="1200" dirty="0"/>
              <a:t>　一般研究</a:t>
            </a:r>
            <a:r>
              <a:rPr lang="en-US" altLang="ja-JP" sz="1200" dirty="0"/>
              <a:t>B</a:t>
            </a:r>
            <a:r>
              <a:rPr lang="ja-JP" altLang="en-US" sz="1200" dirty="0"/>
              <a:t>（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 20XX </a:t>
            </a:r>
            <a:r>
              <a:rPr lang="ja-JP" altLang="en-US" sz="1200" dirty="0"/>
              <a:t>年度）</a:t>
            </a:r>
            <a:br>
              <a:rPr lang="en-US" altLang="ja-JP" sz="1400" dirty="0"/>
            </a:br>
            <a:r>
              <a:rPr lang="ja-JP" altLang="en-US" sz="1400" dirty="0"/>
              <a:t>　</a:t>
            </a:r>
            <a:r>
              <a:rPr lang="ja-JP" altLang="en-US" sz="2400" dirty="0"/>
              <a:t>「○○○○○○」</a:t>
            </a:r>
            <a:br>
              <a:rPr lang="en-US" altLang="ja-JP" sz="1800" dirty="0"/>
            </a:br>
            <a:r>
              <a:rPr lang="ja-JP" altLang="en-US" sz="1400" dirty="0"/>
              <a:t>　</a:t>
            </a:r>
            <a:r>
              <a:rPr lang="ja-JP" altLang="en-US" sz="1800" b="1" dirty="0"/>
              <a:t>研究代表者 ： ○○ ○○ （○○大学）　</a:t>
            </a:r>
            <a:br>
              <a:rPr lang="en-US" altLang="ja-JP" sz="1800" b="1" dirty="0"/>
            </a:br>
            <a:r>
              <a:rPr lang="ja-JP" altLang="en-US" sz="1400" b="1" dirty="0"/>
              <a:t>　共同研究対応教員 ： ○○ ○○</a:t>
            </a:r>
            <a:endParaRPr lang="ja-JP" altLang="en-US" sz="14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323850" y="1988840"/>
            <a:ext cx="8496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Arial" panose="020B0604020202020204" pitchFamily="34" charset="0"/>
              </a:rPr>
              <a:t>〇〇〇〇・・・・・・</a:t>
            </a:r>
            <a:endParaRPr lang="ja-JP" altLang="ja-JP" sz="1400" dirty="0"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endParaRPr lang="ja-JP" altLang="ja-JP" sz="1400" dirty="0"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ja-JP" altLang="ja-JP" sz="1400" dirty="0">
              <a:latin typeface="Arial" panose="020B0604020202020204" pitchFamily="34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360363" y="3415640"/>
            <a:ext cx="413963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Arial" panose="020B0604020202020204" pitchFamily="34" charset="0"/>
              </a:rPr>
              <a:t>〇〇〇〇・・・・・・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ja-JP" sz="14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ja-JP" altLang="ja-JP" sz="1400" dirty="0">
              <a:latin typeface="Arial" panose="020B0604020202020204" pitchFamily="34" charset="0"/>
            </a:endParaRPr>
          </a:p>
        </p:txBody>
      </p:sp>
      <p:sp>
        <p:nvSpPr>
          <p:cNvPr id="28" name="正方形/長方形 16"/>
          <p:cNvSpPr>
            <a:spLocks noChangeArrowheads="1"/>
          </p:cNvSpPr>
          <p:nvPr/>
        </p:nvSpPr>
        <p:spPr bwMode="auto">
          <a:xfrm>
            <a:off x="138113" y="6252470"/>
            <a:ext cx="9042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>
                <a:solidFill>
                  <a:schemeClr val="bg1"/>
                </a:solidFill>
              </a:rPr>
              <a:t>発表論文・関連論文 ：</a:t>
            </a:r>
            <a:endParaRPr lang="en-US" altLang="ja-JP" sz="1000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000" dirty="0">
              <a:solidFill>
                <a:schemeClr val="bg1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E61AF2F-689F-F664-591B-F0433E6EBB3C}"/>
              </a:ext>
            </a:extLst>
          </p:cNvPr>
          <p:cNvSpPr/>
          <p:nvPr/>
        </p:nvSpPr>
        <p:spPr>
          <a:xfrm>
            <a:off x="4716338" y="3426688"/>
            <a:ext cx="4104134" cy="266660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図、表など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876399" y="2081862"/>
            <a:ext cx="3457104" cy="144655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8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見　本</a:t>
            </a:r>
          </a:p>
        </p:txBody>
      </p:sp>
    </p:spTree>
    <p:extLst>
      <p:ext uri="{BB962C8B-B14F-4D97-AF65-F5344CB8AC3E}">
        <p14:creationId xmlns:p14="http://schemas.microsoft.com/office/powerpoint/2010/main" val="400793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247</Words>
  <Application>Microsoft Office PowerPoint</Application>
  <PresentationFormat>画面に合わせる (4:3)</PresentationFormat>
  <Paragraphs>28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テーマ</vt:lpstr>
      <vt:lpstr>　一般研究ABC・国際研究AB・特定研究（2026年度） 　「研究課題」 　研究代表者 ： 氏名（所属）　 　共同研究対応教員 ： 氏名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一般研究ABC・国際研究ABC・特定研究（平成○○年度） 　「研究課題」 　研究代表者 ： 氏名（所属）　 　共同研究対応教員 ： 氏名</dc:title>
  <dc:creator>kanai</dc:creator>
  <cp:lastModifiedBy>知子 高橋</cp:lastModifiedBy>
  <cp:revision>245</cp:revision>
  <cp:lastPrinted>2019-02-15T04:15:55Z</cp:lastPrinted>
  <dcterms:created xsi:type="dcterms:W3CDTF">2010-06-16T05:49:19Z</dcterms:created>
  <dcterms:modified xsi:type="dcterms:W3CDTF">2026-03-02T02:14:25Z</dcterms:modified>
</cp:coreProperties>
</file>