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2" r:id="rId2"/>
    <p:sldId id="271" r:id="rId3"/>
  </p:sldIdLst>
  <p:sldSz cx="9144000" cy="6858000" type="screen4x3"/>
  <p:notesSz cx="7099300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2FF"/>
    <a:srgbClr val="C7C7C7"/>
    <a:srgbClr val="D3D3D3"/>
    <a:srgbClr val="FFCCFF"/>
    <a:srgbClr val="F5F6B8"/>
    <a:srgbClr val="FFE6E6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5" autoAdjust="0"/>
    <p:restoredTop sz="94660"/>
  </p:normalViewPr>
  <p:slideViewPr>
    <p:cSldViewPr>
      <p:cViewPr varScale="1">
        <p:scale>
          <a:sx n="107" d="100"/>
          <a:sy n="107" d="100"/>
        </p:scale>
        <p:origin x="128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5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0406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4" y="2"/>
            <a:ext cx="3076977" cy="51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54" tIns="47728" rIns="95454" bIns="47728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4020650" y="2"/>
            <a:ext cx="3076976" cy="51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54" tIns="47728" rIns="95454" bIns="47728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968C538E-71FF-41F3-966B-1E848B06F840}" type="datetime1">
              <a:rPr lang="ja-JP" altLang="en-US" smtClean="0"/>
              <a:t>2026/3/2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709429" y="4861318"/>
            <a:ext cx="5680444" cy="4606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54" tIns="47728" rIns="95454" bIns="477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4" y="9720989"/>
            <a:ext cx="3076977" cy="51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54" tIns="47728" rIns="95454" bIns="47728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4020650" y="9720989"/>
            <a:ext cx="3076976" cy="51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454" tIns="47728" rIns="95454" bIns="47728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0CC75170-F40D-4E59-A415-187132657D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1906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BB24F-B6C5-4D09-933A-AD5547889F0F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DBB3-F9FD-47DB-823A-0BCB470C107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3CCF1-B6F5-42F7-8DEE-C80D135810C3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CDF27-5709-4962-8F91-0074DC1D45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FBB41-57F5-4BDE-94B1-CD8CEA7FF425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B7741-6ADC-43E5-8B34-F9504AC3AE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7840-FA50-417D-8267-789BFE50691D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9923A-A678-4AD2-A7FE-2F673174DA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ADD8-1F7E-4D0C-A813-7FDE4D0C8B22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3C72-3FE3-47F4-A5DD-1EE0B42153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2DA6E-C17D-4C91-B513-481053D3C7EA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F6E57-D5EB-41D7-BEEA-16FED0B09C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DFB88-FFF4-4755-8E75-C2AB52101A2E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380AE-558C-4979-ABD5-FACA8EED4BF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FD77C-71D1-4437-9842-5D480AC6AADE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B767D-CAD3-4656-9BC8-728106886C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8672-5B05-4773-BA60-FB9FC45ADDDA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ABED7-7084-4F27-A716-6653CA0FAE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07DEC-CE25-449D-892A-618DE766DE81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15B45-7EDC-40B5-95DF-CFDEC55FFD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EA1C-3AE7-4247-A31C-1EFD78A3B219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B9292-1EB3-47C4-A1D5-5718B13FDB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C7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33D3DE7-88DA-4FE5-98F1-86F9D62FE695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265805B-59A5-4FA4-9FB5-C9627C22D3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msl.iir.isct.ac.jp/wp-content/themes/sciencetokyo/assets/files/CRP_2024/CRP_report_2024/CRP_report_slide_2024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4520" y="327920"/>
            <a:ext cx="8631237" cy="1274763"/>
          </a:xfrm>
          <a:prstGeom prst="roundRect">
            <a:avLst>
              <a:gd name="adj" fmla="val 12481"/>
            </a:avLst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risscrossEtching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49247" y="336785"/>
            <a:ext cx="8631228" cy="1219191"/>
          </a:xfrm>
          <a:noFill/>
          <a:ln w="38100"/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anchor="t">
            <a:noAutofit/>
          </a:bodyPr>
          <a:lstStyle/>
          <a:p>
            <a:pPr algn="l" eaLnBrk="1" hangingPunct="1">
              <a:defRPr/>
            </a:pPr>
            <a:br>
              <a:rPr lang="en-US" altLang="ja-JP" sz="1400" dirty="0"/>
            </a:br>
            <a:r>
              <a:rPr lang="ja-JP" altLang="en-US" sz="1400" dirty="0"/>
              <a:t>　</a:t>
            </a:r>
            <a:r>
              <a:rPr lang="en-US" altLang="ja-JP" sz="2400" b="1" dirty="0"/>
              <a:t>Research Project Title </a:t>
            </a:r>
            <a:br>
              <a:rPr lang="en-US" altLang="ja-JP" sz="1800" dirty="0"/>
            </a:br>
            <a:r>
              <a:rPr lang="ja-JP" altLang="en-US" sz="1400" dirty="0"/>
              <a:t>　</a:t>
            </a:r>
            <a:r>
              <a:rPr lang="en-US" altLang="ja-JP" sz="1800" b="1" dirty="0">
                <a:latin typeface="Arial"/>
                <a:cs typeface="Arial"/>
              </a:rPr>
              <a:t>P</a:t>
            </a:r>
            <a:r>
              <a:rPr lang="en-US" altLang="ja-JP" sz="1800" b="1" spc="-10" dirty="0">
                <a:latin typeface="Arial"/>
                <a:cs typeface="Arial"/>
              </a:rPr>
              <a:t>r</a:t>
            </a:r>
            <a:r>
              <a:rPr lang="en-US" altLang="ja-JP" sz="1800" b="1" dirty="0">
                <a:latin typeface="Arial"/>
                <a:cs typeface="Arial"/>
              </a:rPr>
              <a:t>oj</a:t>
            </a:r>
            <a:r>
              <a:rPr lang="en-US" altLang="ja-JP" sz="1800" b="1" spc="-10" dirty="0">
                <a:latin typeface="Arial"/>
                <a:cs typeface="Arial"/>
              </a:rPr>
              <a:t>ec</a:t>
            </a:r>
            <a:r>
              <a:rPr lang="en-US" altLang="ja-JP" sz="1800" b="1" dirty="0">
                <a:latin typeface="Arial"/>
                <a:cs typeface="Arial"/>
              </a:rPr>
              <a:t>t Coordin</a:t>
            </a:r>
            <a:r>
              <a:rPr lang="en-US" altLang="ja-JP" sz="1800" b="1" spc="-10" dirty="0">
                <a:latin typeface="Arial"/>
                <a:cs typeface="Arial"/>
              </a:rPr>
              <a:t>a</a:t>
            </a:r>
            <a:r>
              <a:rPr lang="en-US" altLang="ja-JP" sz="1800" b="1" dirty="0">
                <a:latin typeface="Arial"/>
                <a:cs typeface="Arial"/>
              </a:rPr>
              <a:t>tor</a:t>
            </a:r>
            <a:r>
              <a:rPr lang="en-US" altLang="ja-JP" sz="1800" b="1" spc="-5" dirty="0">
                <a:latin typeface="Arial"/>
                <a:cs typeface="Arial"/>
              </a:rPr>
              <a:t> </a:t>
            </a:r>
            <a:r>
              <a:rPr lang="en-US" altLang="ja-JP" sz="1800" b="1" dirty="0">
                <a:latin typeface="Arial"/>
                <a:cs typeface="Arial"/>
              </a:rPr>
              <a:t>N</a:t>
            </a:r>
            <a:r>
              <a:rPr lang="en-US" altLang="ja-JP" sz="1800" b="1" spc="-15" dirty="0">
                <a:latin typeface="Arial"/>
                <a:cs typeface="Arial"/>
              </a:rPr>
              <a:t>a</a:t>
            </a:r>
            <a:r>
              <a:rPr lang="en-US" altLang="ja-JP" sz="1800" b="1" spc="-10" dirty="0">
                <a:latin typeface="Arial"/>
                <a:cs typeface="Arial"/>
              </a:rPr>
              <a:t>me</a:t>
            </a:r>
            <a:r>
              <a:rPr lang="ja-JP" altLang="en-US" sz="1800" spc="-900" dirty="0">
                <a:latin typeface="Gulim"/>
                <a:cs typeface="Gulim"/>
              </a:rPr>
              <a:t>：</a:t>
            </a:r>
            <a:r>
              <a:rPr lang="en-US" altLang="ja-JP" sz="1800" spc="-75" dirty="0">
                <a:latin typeface="Gulim"/>
                <a:cs typeface="Gulim"/>
              </a:rPr>
              <a:t> </a:t>
            </a:r>
            <a:r>
              <a:rPr lang="ja-JP" altLang="en-US" sz="1800" b="1" dirty="0"/>
              <a:t>　</a:t>
            </a:r>
            <a:br>
              <a:rPr lang="en-US" altLang="ja-JP" sz="1800" b="1" dirty="0"/>
            </a:br>
            <a:r>
              <a:rPr lang="ja-JP" altLang="en-US" sz="1400" b="1" dirty="0"/>
              <a:t>　</a:t>
            </a:r>
            <a:r>
              <a:rPr lang="en-US" altLang="ja-JP" sz="1400" b="1" spc="15" dirty="0">
                <a:latin typeface="Arial"/>
                <a:cs typeface="Arial"/>
              </a:rPr>
              <a:t>M</a:t>
            </a:r>
            <a:r>
              <a:rPr lang="en-US" altLang="ja-JP" sz="1400" b="1" dirty="0">
                <a:latin typeface="Arial"/>
                <a:cs typeface="Arial"/>
              </a:rPr>
              <a:t>SL</a:t>
            </a:r>
            <a:r>
              <a:rPr lang="en-US" altLang="ja-JP" sz="1400" b="1" spc="-65" dirty="0">
                <a:latin typeface="Arial"/>
                <a:cs typeface="Arial"/>
              </a:rPr>
              <a:t> </a:t>
            </a:r>
            <a:r>
              <a:rPr lang="en-US" altLang="ja-JP" sz="1400" b="1" spc="-10" dirty="0">
                <a:latin typeface="Arial"/>
                <a:cs typeface="Arial"/>
              </a:rPr>
              <a:t>F</a:t>
            </a:r>
            <a:r>
              <a:rPr lang="en-US" altLang="ja-JP" sz="1400" b="1" dirty="0">
                <a:latin typeface="Arial"/>
                <a:cs typeface="Arial"/>
              </a:rPr>
              <a:t>ac</a:t>
            </a:r>
            <a:r>
              <a:rPr lang="en-US" altLang="ja-JP" sz="1400" b="1" spc="-10" dirty="0">
                <a:latin typeface="Arial"/>
                <a:cs typeface="Arial"/>
              </a:rPr>
              <a:t>u</a:t>
            </a:r>
            <a:r>
              <a:rPr lang="en-US" altLang="ja-JP" sz="1400" b="1" dirty="0">
                <a:latin typeface="Arial"/>
                <a:cs typeface="Arial"/>
              </a:rPr>
              <a:t>ltie</a:t>
            </a:r>
            <a:r>
              <a:rPr lang="en-US" altLang="ja-JP" sz="1400" b="1" spc="-10" dirty="0">
                <a:latin typeface="Arial"/>
                <a:cs typeface="Arial"/>
              </a:rPr>
              <a:t>s</a:t>
            </a:r>
            <a:r>
              <a:rPr lang="ja-JP" altLang="en-US" sz="1400" spc="-700" dirty="0">
                <a:latin typeface="Gulim"/>
                <a:cs typeface="Gulim"/>
              </a:rPr>
              <a:t>：</a:t>
            </a:r>
            <a:endParaRPr lang="ja-JP" altLang="en-US" sz="1400" dirty="0"/>
          </a:p>
        </p:txBody>
      </p:sp>
      <p:sp>
        <p:nvSpPr>
          <p:cNvPr id="167" name="角丸四角形 166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4520" y="3319715"/>
            <a:ext cx="8631237" cy="2906713"/>
          </a:xfrm>
          <a:prstGeom prst="roundRect">
            <a:avLst>
              <a:gd name="adj" fmla="val 5227"/>
            </a:avLst>
          </a:prstGeom>
          <a:solidFill>
            <a:srgbClr val="FFFF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ja-JP" dirty="0"/>
              <a:t>Arial  10-14</a:t>
            </a:r>
            <a:endParaRPr lang="ja-JP" altLang="en-US" dirty="0"/>
          </a:p>
        </p:txBody>
      </p:sp>
      <p:sp>
        <p:nvSpPr>
          <p:cNvPr id="166" name="角丸四角形 165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4519" y="1988840"/>
            <a:ext cx="8631238" cy="993775"/>
          </a:xfrm>
          <a:prstGeom prst="roundRect">
            <a:avLst>
              <a:gd name="adj" fmla="val 17671"/>
            </a:avLst>
          </a:prstGeom>
          <a:solidFill>
            <a:srgbClr val="DDF2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ja-JP" dirty="0">
                <a:latin typeface="+mn-lt"/>
                <a:ea typeface="+mn-ea"/>
              </a:rPr>
              <a:t>Arial  10-14</a:t>
            </a:r>
            <a:endParaRPr lang="ja-JP" altLang="en-US" dirty="0">
              <a:latin typeface="+mn-lt"/>
              <a:ea typeface="+mn-ea"/>
            </a:endParaRPr>
          </a:p>
        </p:txBody>
      </p:sp>
      <p:sp>
        <p:nvSpPr>
          <p:cNvPr id="14345" name="正方形/長方形 55"/>
          <p:cNvSpPr>
            <a:spLocks noChangeArrowheads="1"/>
          </p:cNvSpPr>
          <p:nvPr/>
        </p:nvSpPr>
        <p:spPr bwMode="auto">
          <a:xfrm>
            <a:off x="246965" y="1621879"/>
            <a:ext cx="1850699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- Aims</a:t>
            </a:r>
            <a:r>
              <a:rPr lang="en-US" altLang="ja-JP" sz="1600" b="1" spc="-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lang="en-US" altLang="ja-JP" sz="1600" b="1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ja-JP" sz="1600" b="1" spc="-25" dirty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esea</a:t>
            </a:r>
            <a:r>
              <a:rPr lang="en-US" altLang="ja-JP" sz="1600" b="1" spc="-20" dirty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ch</a:t>
            </a:r>
            <a:r>
              <a:rPr lang="en-US" altLang="ja-JP" sz="1600" b="1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endParaRPr lang="en-US" altLang="ja-JP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46" name="正方形/長方形 16"/>
          <p:cNvSpPr>
            <a:spLocks noChangeArrowheads="1"/>
          </p:cNvSpPr>
          <p:nvPr/>
        </p:nvSpPr>
        <p:spPr bwMode="auto">
          <a:xfrm>
            <a:off x="265029" y="6343310"/>
            <a:ext cx="88868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000" dirty="0">
                <a:solidFill>
                  <a:schemeClr val="bg1"/>
                </a:solidFill>
              </a:rPr>
              <a:t>Arial  10</a:t>
            </a:r>
            <a:r>
              <a:rPr lang="en-US" altLang="ja-JP" sz="10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4348" name="正方形/長方形 55"/>
          <p:cNvSpPr>
            <a:spLocks noChangeArrowheads="1"/>
          </p:cNvSpPr>
          <p:nvPr/>
        </p:nvSpPr>
        <p:spPr bwMode="auto">
          <a:xfrm>
            <a:off x="265028" y="3013734"/>
            <a:ext cx="10209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2065">
              <a:tabLst>
                <a:tab pos="105410" algn="l"/>
              </a:tabLst>
            </a:pP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- </a:t>
            </a:r>
            <a:r>
              <a:rPr lang="en-US" altLang="ja-JP" sz="1600" b="1" spc="-25" dirty="0">
                <a:solidFill>
                  <a:schemeClr val="bg1"/>
                </a:solidFill>
                <a:latin typeface="Calibri"/>
                <a:cs typeface="Calibri"/>
              </a:rPr>
              <a:t>R</a:t>
            </a:r>
            <a:r>
              <a:rPr lang="en-US" altLang="ja-JP" sz="1600" b="1" dirty="0">
                <a:solidFill>
                  <a:schemeClr val="bg1"/>
                </a:solidFill>
                <a:latin typeface="Calibri"/>
                <a:cs typeface="Calibri"/>
              </a:rPr>
              <a:t>esults -</a:t>
            </a:r>
            <a:endParaRPr lang="en-US" altLang="ja-JP" sz="16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2" name="テキスト ボックス 3"/>
          <p:cNvSpPr txBox="1">
            <a:spLocks noChangeArrowheads="1"/>
          </p:cNvSpPr>
          <p:nvPr/>
        </p:nvSpPr>
        <p:spPr bwMode="auto">
          <a:xfrm>
            <a:off x="2699792" y="33338"/>
            <a:ext cx="63367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</a:rPr>
              <a:t>Materials and Structures Laboratory, Collaborative Research Projects</a:t>
            </a:r>
            <a:r>
              <a:rPr lang="ja-JP" altLang="en-US" sz="1200" b="1" dirty="0">
                <a:solidFill>
                  <a:schemeClr val="bg1"/>
                </a:solidFill>
                <a:latin typeface="Calibri" pitchFamily="34" charset="0"/>
              </a:rPr>
              <a:t>　</a:t>
            </a:r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altLang="ja-JP" sz="1200" b="1" dirty="0" err="1">
                <a:solidFill>
                  <a:schemeClr val="bg1"/>
                </a:solidFill>
                <a:latin typeface="Calibri" pitchFamily="34" charset="0"/>
              </a:rPr>
              <a:t>No.</a:t>
            </a:r>
            <a:r>
              <a:rPr lang="en-US" altLang="ja-JP" sz="900" b="1" dirty="0" err="1">
                <a:solidFill>
                  <a:schemeClr val="bg1"/>
                </a:solidFill>
                <a:latin typeface="Calibri" pitchFamily="34" charset="0"/>
              </a:rPr>
              <a:t>XX</a:t>
            </a:r>
            <a:r>
              <a:rPr lang="en-US" altLang="ja-JP" sz="900" b="1" dirty="0">
                <a:solidFill>
                  <a:schemeClr val="bg1"/>
                </a:solidFill>
                <a:latin typeface="Calibri" pitchFamily="34" charset="0"/>
              </a:rPr>
              <a:t>(adoption number)</a:t>
            </a:r>
            <a:endParaRPr lang="ja-JP" altLang="en-US" sz="9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 bwMode="auto">
          <a:xfrm>
            <a:off x="249247" y="386239"/>
            <a:ext cx="8631228" cy="2214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International CRP 2026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Category A or B</a:t>
            </a:r>
            <a:b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</a:p>
        </p:txBody>
      </p:sp>
      <p:sp>
        <p:nvSpPr>
          <p:cNvPr id="4" name="吹き出し: 四角形 3">
            <a:extLst>
              <a:ext uri="{FF2B5EF4-FFF2-40B4-BE49-F238E27FC236}">
                <a16:creationId xmlns:a16="http://schemas.microsoft.com/office/drawing/2014/main" id="{1E2A9AF8-3FD1-6C7E-E4B0-625E93ED3D17}"/>
              </a:ext>
            </a:extLst>
          </p:cNvPr>
          <p:cNvSpPr/>
          <p:nvPr/>
        </p:nvSpPr>
        <p:spPr>
          <a:xfrm>
            <a:off x="-1836712" y="5788824"/>
            <a:ext cx="1584176" cy="1008112"/>
          </a:xfrm>
          <a:prstGeom prst="wedgeRectCallout">
            <a:avLst>
              <a:gd name="adj1" fmla="val 59958"/>
              <a:gd name="adj2" fmla="val 19857"/>
            </a:avLst>
          </a:prstGeom>
          <a:solidFill>
            <a:srgbClr val="DDF2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50" dirty="0">
                <a:solidFill>
                  <a:srgbClr val="FF0000"/>
                </a:solidFill>
              </a:rPr>
              <a:t>Please feel free to list any published papers, presented papers, etc., in this section. For last year's report, please refer to </a:t>
            </a:r>
            <a:r>
              <a:rPr lang="en-US" altLang="ja-JP" sz="1050" dirty="0">
                <a:solidFill>
                  <a:srgbClr val="FF0000"/>
                </a:solidFill>
                <a:hlinkClick r:id="rId4"/>
              </a:rPr>
              <a:t>this link</a:t>
            </a:r>
            <a:r>
              <a:rPr lang="en-US" altLang="ja-JP" sz="1050" dirty="0">
                <a:solidFill>
                  <a:srgbClr val="FF0000"/>
                </a:solidFill>
              </a:rPr>
              <a:t>.</a:t>
            </a:r>
            <a:endParaRPr kumimoji="1" lang="ja-JP" alt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06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5907" y="353678"/>
            <a:ext cx="8631237" cy="1274763"/>
          </a:xfrm>
          <a:prstGeom prst="roundRect">
            <a:avLst>
              <a:gd name="adj" fmla="val 12481"/>
            </a:avLst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risscrossEtching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7" name="角丸四角形 166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5907" y="3358481"/>
            <a:ext cx="8631237" cy="2906713"/>
          </a:xfrm>
          <a:prstGeom prst="roundRect">
            <a:avLst>
              <a:gd name="adj" fmla="val 5227"/>
            </a:avLst>
          </a:prstGeom>
          <a:solidFill>
            <a:srgbClr val="FFFF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ja-JP" dirty="0">
                <a:latin typeface="+mn-lt"/>
                <a:ea typeface="+mn-ea"/>
              </a:rPr>
              <a:t>Arial 10-14</a:t>
            </a:r>
            <a:endParaRPr lang="ja-JP" altLang="en-US" dirty="0">
              <a:latin typeface="+mn-lt"/>
              <a:ea typeface="+mn-ea"/>
            </a:endParaRPr>
          </a:p>
          <a:p>
            <a:pPr>
              <a:defRPr/>
            </a:pP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6" name="角丸四角形 165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5906" y="1992515"/>
            <a:ext cx="8631238" cy="993775"/>
          </a:xfrm>
          <a:prstGeom prst="roundRect">
            <a:avLst>
              <a:gd name="adj" fmla="val 17671"/>
            </a:avLst>
          </a:prstGeom>
          <a:solidFill>
            <a:srgbClr val="DDF2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ja-JP" dirty="0">
                <a:latin typeface="+mn-lt"/>
                <a:ea typeface="+mn-ea"/>
              </a:rPr>
              <a:t>Arial 10-14</a:t>
            </a:r>
            <a:endParaRPr lang="ja-JP" altLang="en-US" dirty="0">
              <a:latin typeface="+mn-lt"/>
              <a:ea typeface="+mn-ea"/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237124" y="357736"/>
            <a:ext cx="8429625" cy="12666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43204" marR="427990" algn="just">
              <a:lnSpc>
                <a:spcPts val="2370"/>
              </a:lnSpc>
            </a:pPr>
            <a:endParaRPr lang="en-US" sz="2000" b="1" dirty="0">
              <a:latin typeface="Arial"/>
              <a:cs typeface="Arial"/>
            </a:endParaRPr>
          </a:p>
          <a:p>
            <a:pPr marL="243204" marR="427990" algn="just">
              <a:lnSpc>
                <a:spcPts val="2370"/>
              </a:lnSpc>
            </a:pPr>
            <a:r>
              <a:rPr lang="en-US" sz="2000" b="1" dirty="0">
                <a:latin typeface="Arial"/>
                <a:cs typeface="Arial"/>
              </a:rPr>
              <a:t>Title</a:t>
            </a:r>
            <a:endParaRPr sz="2000" dirty="0">
              <a:latin typeface="Arial"/>
              <a:cs typeface="Arial"/>
            </a:endParaRPr>
          </a:p>
          <a:p>
            <a:pPr marL="243204" marR="812165" algn="just">
              <a:spcBef>
                <a:spcPts val="20"/>
              </a:spcBef>
            </a:pPr>
            <a:r>
              <a:rPr b="1" dirty="0">
                <a:latin typeface="Arial"/>
                <a:cs typeface="Arial"/>
              </a:rPr>
              <a:t>P</a:t>
            </a:r>
            <a:r>
              <a:rPr b="1" spc="-10" dirty="0">
                <a:latin typeface="Arial"/>
                <a:cs typeface="Arial"/>
              </a:rPr>
              <a:t>r</a:t>
            </a:r>
            <a:r>
              <a:rPr b="1" dirty="0">
                <a:latin typeface="Arial"/>
                <a:cs typeface="Arial"/>
              </a:rPr>
              <a:t>oj</a:t>
            </a:r>
            <a:r>
              <a:rPr b="1" spc="-10" dirty="0">
                <a:latin typeface="Arial"/>
                <a:cs typeface="Arial"/>
              </a:rPr>
              <a:t>ec</a:t>
            </a:r>
            <a:r>
              <a:rPr b="1" dirty="0">
                <a:latin typeface="Arial"/>
                <a:cs typeface="Arial"/>
              </a:rPr>
              <a:t>t Coordin</a:t>
            </a:r>
            <a:r>
              <a:rPr b="1" spc="-10" dirty="0">
                <a:latin typeface="Arial"/>
                <a:cs typeface="Arial"/>
              </a:rPr>
              <a:t>a</a:t>
            </a:r>
            <a:r>
              <a:rPr b="1" dirty="0">
                <a:latin typeface="Arial"/>
                <a:cs typeface="Arial"/>
              </a:rPr>
              <a:t>tor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N</a:t>
            </a:r>
            <a:r>
              <a:rPr b="1" spc="-15" dirty="0">
                <a:latin typeface="Arial"/>
                <a:cs typeface="Arial"/>
              </a:rPr>
              <a:t>a</a:t>
            </a:r>
            <a:r>
              <a:rPr b="1" spc="-10" dirty="0">
                <a:latin typeface="Arial"/>
                <a:cs typeface="Arial"/>
              </a:rPr>
              <a:t>me</a:t>
            </a:r>
            <a:r>
              <a:rPr spc="-900" dirty="0">
                <a:latin typeface="Gulim"/>
                <a:cs typeface="Gulim"/>
              </a:rPr>
              <a:t>：</a:t>
            </a:r>
            <a:r>
              <a:rPr spc="-75" dirty="0">
                <a:latin typeface="Gulim"/>
                <a:cs typeface="Gulim"/>
              </a:rPr>
              <a:t> </a:t>
            </a:r>
            <a:r>
              <a:rPr lang="en-US" spc="-75" dirty="0">
                <a:latin typeface="Gulim"/>
                <a:cs typeface="Gulim"/>
              </a:rPr>
              <a:t> </a:t>
            </a:r>
            <a:r>
              <a:rPr lang="en-US" altLang="ja-JP" b="1" dirty="0" err="1">
                <a:latin typeface="Arial"/>
                <a:cs typeface="Arial"/>
              </a:rPr>
              <a:t>aaa</a:t>
            </a:r>
            <a:r>
              <a:rPr lang="en-US" altLang="ja-JP" b="1" dirty="0">
                <a:latin typeface="Arial"/>
                <a:cs typeface="Arial"/>
              </a:rPr>
              <a:t> (</a:t>
            </a:r>
            <a:r>
              <a:rPr lang="en-US" altLang="ja-JP" b="1" dirty="0" err="1">
                <a:latin typeface="Arial"/>
                <a:cs typeface="Arial"/>
              </a:rPr>
              <a:t>bbb</a:t>
            </a:r>
            <a:r>
              <a:rPr lang="ja-JP" altLang="en-US" b="1" spc="50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Uni</a:t>
            </a:r>
            <a:r>
              <a:rPr lang="en-US" b="1" spc="-45" dirty="0">
                <a:latin typeface="Arial"/>
                <a:cs typeface="Arial"/>
              </a:rPr>
              <a:t>v</a:t>
            </a:r>
            <a:r>
              <a:rPr lang="en-US" b="1" spc="-10" dirty="0">
                <a:latin typeface="Arial"/>
                <a:cs typeface="Arial"/>
              </a:rPr>
              <a:t>e</a:t>
            </a:r>
            <a:r>
              <a:rPr lang="en-US" b="1" dirty="0">
                <a:latin typeface="Arial"/>
                <a:cs typeface="Arial"/>
              </a:rPr>
              <a:t>r</a:t>
            </a:r>
            <a:r>
              <a:rPr lang="en-US" b="1" spc="-15" dirty="0">
                <a:latin typeface="Arial"/>
                <a:cs typeface="Arial"/>
              </a:rPr>
              <a:t>s</a:t>
            </a:r>
            <a:r>
              <a:rPr lang="en-US" b="1" dirty="0">
                <a:latin typeface="Arial"/>
                <a:cs typeface="Arial"/>
              </a:rPr>
              <a:t>it</a:t>
            </a:r>
            <a:r>
              <a:rPr lang="en-US" b="1" spc="-20" dirty="0">
                <a:latin typeface="Arial"/>
                <a:cs typeface="Arial"/>
              </a:rPr>
              <a:t>y</a:t>
            </a:r>
            <a:r>
              <a:rPr lang="en-US" altLang="ja-JP" b="1" dirty="0">
                <a:latin typeface="Arial"/>
                <a:cs typeface="Arial"/>
              </a:rPr>
              <a:t>)</a:t>
            </a:r>
            <a:endParaRPr lang="en-US" altLang="ja-JP" sz="1400" b="1" dirty="0">
              <a:latin typeface="Arial"/>
              <a:cs typeface="Arial"/>
            </a:endParaRPr>
          </a:p>
          <a:p>
            <a:pPr marL="243204" marR="812165" algn="just">
              <a:spcBef>
                <a:spcPts val="20"/>
              </a:spcBef>
            </a:pPr>
            <a:r>
              <a:rPr lang="en-US" sz="1400" b="1" dirty="0">
                <a:latin typeface="Arial"/>
                <a:cs typeface="Arial"/>
              </a:rPr>
              <a:t>MSL Faculty: ccc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5" name="タイトル 1"/>
          <p:cNvSpPr>
            <a:spLocks noGrp="1"/>
          </p:cNvSpPr>
          <p:nvPr>
            <p:ph type="ctrTitle"/>
          </p:nvPr>
        </p:nvSpPr>
        <p:spPr>
          <a:xfrm>
            <a:off x="251520" y="409218"/>
            <a:ext cx="8631228" cy="221460"/>
          </a:xfrm>
          <a:noFill/>
          <a:ln w="38100"/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anchor="t">
            <a:noAutofit/>
          </a:bodyPr>
          <a:lstStyle/>
          <a:p>
            <a:pPr algn="l" eaLnBrk="1" hangingPunct="1">
              <a:defRPr/>
            </a:pP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International CRP 20XX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Category A</a:t>
            </a:r>
            <a:b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ja-JP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</a:p>
        </p:txBody>
      </p:sp>
      <p:sp>
        <p:nvSpPr>
          <p:cNvPr id="18" name="object 3"/>
          <p:cNvSpPr txBox="1"/>
          <p:nvPr/>
        </p:nvSpPr>
        <p:spPr>
          <a:xfrm>
            <a:off x="302160" y="6374620"/>
            <a:ext cx="2696845" cy="171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sz="1000" spc="-10" dirty="0">
                <a:solidFill>
                  <a:schemeClr val="bg1"/>
                </a:solidFill>
                <a:latin typeface="Calibri"/>
                <a:cs typeface="Calibri"/>
              </a:rPr>
              <a:t>Web</a:t>
            </a:r>
            <a:r>
              <a:rPr sz="10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000" spc="-5" dirty="0">
                <a:solidFill>
                  <a:schemeClr val="bg1"/>
                </a:solidFill>
                <a:latin typeface="Calibri"/>
                <a:cs typeface="Calibri"/>
              </a:rPr>
              <a:t>page:</a:t>
            </a:r>
            <a:r>
              <a:rPr sz="1000" spc="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000" spc="-5" dirty="0">
                <a:solidFill>
                  <a:schemeClr val="bg1"/>
                </a:solidFill>
                <a:latin typeface="Calibri"/>
                <a:cs typeface="Calibri"/>
              </a:rPr>
              <a:t>http</a:t>
            </a:r>
            <a:r>
              <a:rPr lang="en-US" sz="1000" spc="-5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1000" spc="-5" dirty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r>
              <a:rPr sz="1000" spc="-10" dirty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sz="1000" spc="-5" dirty="0">
                <a:solidFill>
                  <a:schemeClr val="bg1"/>
                </a:solidFill>
                <a:latin typeface="Calibri"/>
                <a:cs typeface="Calibri"/>
              </a:rPr>
              <a:t>/</a:t>
            </a:r>
            <a:r>
              <a:rPr lang="en-US" sz="1000" spc="-5" dirty="0">
                <a:solidFill>
                  <a:schemeClr val="bg1"/>
                </a:solidFill>
                <a:latin typeface="Calibri"/>
                <a:cs typeface="Calibri"/>
              </a:rPr>
              <a:t>.....</a:t>
            </a:r>
            <a:endParaRPr sz="1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0" name="テキスト ボックス 3"/>
          <p:cNvSpPr txBox="1">
            <a:spLocks noChangeArrowheads="1"/>
          </p:cNvSpPr>
          <p:nvPr/>
        </p:nvSpPr>
        <p:spPr bwMode="auto">
          <a:xfrm>
            <a:off x="2411760" y="33338"/>
            <a:ext cx="64807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</a:rPr>
              <a:t>Materials and Structures Laboratory, Collaborative Research Projects</a:t>
            </a:r>
            <a:r>
              <a:rPr lang="ja-JP" altLang="en-US" sz="1200" b="1" dirty="0">
                <a:solidFill>
                  <a:schemeClr val="bg1"/>
                </a:solidFill>
                <a:latin typeface="Calibri" pitchFamily="34" charset="0"/>
              </a:rPr>
              <a:t>　</a:t>
            </a:r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</a:rPr>
              <a:t> No.</a:t>
            </a:r>
            <a:r>
              <a:rPr lang="ja-JP" altLang="en-US" sz="900" b="1" dirty="0">
                <a:solidFill>
                  <a:schemeClr val="bg1"/>
                </a:solidFill>
                <a:latin typeface="Calibri" pitchFamily="34" charset="0"/>
              </a:rPr>
              <a:t>○○</a:t>
            </a:r>
            <a:r>
              <a:rPr lang="en-US" altLang="ja-JP" sz="900" b="1" dirty="0">
                <a:solidFill>
                  <a:schemeClr val="bg1"/>
                </a:solidFill>
                <a:latin typeface="Calibri" pitchFamily="34" charset="0"/>
              </a:rPr>
              <a:t>(adoption number)</a:t>
            </a:r>
            <a:endParaRPr lang="ja-JP" altLang="en-US" sz="9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83B4065-66F1-4451-7698-AFF4D98EDBA0}"/>
              </a:ext>
            </a:extLst>
          </p:cNvPr>
          <p:cNvSpPr/>
          <p:nvPr/>
        </p:nvSpPr>
        <p:spPr>
          <a:xfrm>
            <a:off x="4788024" y="3426688"/>
            <a:ext cx="4032448" cy="266660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Figures,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en-US" altLang="ja-JP" dirty="0">
                <a:solidFill>
                  <a:schemeClr val="tx1"/>
                </a:solidFill>
              </a:rPr>
              <a:t>tables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503178" y="2230878"/>
            <a:ext cx="3921743" cy="144655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8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Sample</a:t>
            </a:r>
            <a:endParaRPr kumimoji="1" lang="ja-JP" altLang="en-US" sz="8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087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139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Gulim</vt:lpstr>
      <vt:lpstr>Arial</vt:lpstr>
      <vt:lpstr>Calibri</vt:lpstr>
      <vt:lpstr>Office テーマ</vt:lpstr>
      <vt:lpstr> 　Research Project Title  　Project Coordinator Name： 　 　MSL Faculties：</vt:lpstr>
      <vt:lpstr>　International CRP 20XX－Category A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一般研究ABC・国際研究ABC・特定研究（平成○○年度） 　「研究課題」 　研究代表者 ： 氏名（所属）　 　共同研究対応教員 ： 氏名</dc:title>
  <dc:creator>kanai</dc:creator>
  <cp:lastModifiedBy>知子 高橋</cp:lastModifiedBy>
  <cp:revision>243</cp:revision>
  <cp:lastPrinted>2025-02-28T08:46:05Z</cp:lastPrinted>
  <dcterms:created xsi:type="dcterms:W3CDTF">2010-06-16T05:49:19Z</dcterms:created>
  <dcterms:modified xsi:type="dcterms:W3CDTF">2026-03-02T02:15:39Z</dcterms:modified>
</cp:coreProperties>
</file>